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4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N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00" d="100"/>
          <a:sy n="100" d="100"/>
        </p:scale>
        <p:origin x="10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FD6EE-ACD6-F003-A19D-F09CE84D6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8924F-165C-763A-F85C-12C9D9E96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9A8AD-C452-1A5B-430D-C1728649C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4CD5-6E5D-C044-86BF-CFE38BB8EACC}" type="datetimeFigureOut">
              <a:rPr lang="en-NP" smtClean="0"/>
              <a:t>03/07/2022</a:t>
            </a:fld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C3A26-DAD2-DC75-2F06-A1FC3B1B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9295C-605C-A7CA-0E09-C86302330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CC35-5398-2F47-B2E6-3BC881EE8EB6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3188416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58A44-C62F-A64D-BEBD-CC11D25E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6843BC-0A33-08CA-7071-253CD3138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CFA17-2C88-7D48-D01A-4F083DD3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4CD5-6E5D-C044-86BF-CFE38BB8EACC}" type="datetimeFigureOut">
              <a:rPr lang="en-NP" smtClean="0"/>
              <a:t>03/07/2022</a:t>
            </a:fld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3EBBE-0A8C-8B10-2FFA-6FCB3D8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DC77B-BDE2-C369-08FD-A644737A0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CC35-5398-2F47-B2E6-3BC881EE8EB6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9466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96D74C-FC36-656F-15BD-0777E0A6F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6BF4A0-4BA5-8EFF-DAB2-1C104A402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2D42A-4B22-F84C-F271-69C426F9B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4CD5-6E5D-C044-86BF-CFE38BB8EACC}" type="datetimeFigureOut">
              <a:rPr lang="en-NP" smtClean="0"/>
              <a:t>03/07/2022</a:t>
            </a:fld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DFE72-DB56-10F7-7934-4475F780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47DFE-6877-843D-386B-02506CD3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CC35-5398-2F47-B2E6-3BC881EE8EB6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334198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AE02-8F4E-9585-79EA-8D4087E8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D17C6-69D9-CDE7-08D4-6EA3D254B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CE2D6-07FE-072E-3155-F14D1C841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4CD5-6E5D-C044-86BF-CFE38BB8EACC}" type="datetimeFigureOut">
              <a:rPr lang="en-NP" smtClean="0"/>
              <a:t>03/07/2022</a:t>
            </a:fld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4F146-F08F-8B45-A075-E3B4045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FA59-57E3-22F7-5B52-D6B0E4CCA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CC35-5398-2F47-B2E6-3BC881EE8EB6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65180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3C1B3-C300-BCF9-A770-189D1E1C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D8DD4-66FA-AFD1-E798-098A5D487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DE5C7-2FDC-DFD6-7DFC-9FD8303FF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4CD5-6E5D-C044-86BF-CFE38BB8EACC}" type="datetimeFigureOut">
              <a:rPr lang="en-NP" smtClean="0"/>
              <a:t>03/07/2022</a:t>
            </a:fld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86E38-C72C-1C67-2A39-DD7C7D67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F29AF-3ACF-BBB0-2E6F-246F434C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CC35-5398-2F47-B2E6-3BC881EE8EB6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829254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67E7-E72C-83BF-9246-E5B1E2FE7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9775C-3355-EACB-294F-3F42473F1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AF8D8-0277-6C91-EE7B-DDD9ED77A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53596-D97E-9EEE-7BE1-55DF67899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4CD5-6E5D-C044-86BF-CFE38BB8EACC}" type="datetimeFigureOut">
              <a:rPr lang="en-NP" smtClean="0"/>
              <a:t>03/07/2022</a:t>
            </a:fld>
            <a:endParaRPr lang="en-N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1FA6A-7F65-00AF-575C-1B0D50FF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7475-895B-DD55-0537-AEFF6D85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CC35-5398-2F47-B2E6-3BC881EE8EB6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99646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97F8-C05D-BBE8-5202-F8955582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2B95B-C45B-27AA-721B-6C410F01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6E84C-69EA-4C47-C440-95CF0C6FB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AD8B79-023B-D04E-8DA9-AA8B57EAF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A5DF3-0F7E-145A-DEB0-2F050A1FC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9715C7-A2C2-B2CD-8608-2BECB704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4CD5-6E5D-C044-86BF-CFE38BB8EACC}" type="datetimeFigureOut">
              <a:rPr lang="en-NP" smtClean="0"/>
              <a:t>03/07/2022</a:t>
            </a:fld>
            <a:endParaRPr lang="en-N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204570-D841-1E61-3AD0-D14DB56FD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FFE918-0464-B25B-FF5C-1729A91C7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CC35-5398-2F47-B2E6-3BC881EE8EB6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378365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E298F-7B3D-DEC4-7B0A-D024BD7A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475AE-44B1-0149-CB9A-E5E84706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4CD5-6E5D-C044-86BF-CFE38BB8EACC}" type="datetimeFigureOut">
              <a:rPr lang="en-NP" smtClean="0"/>
              <a:t>03/07/2022</a:t>
            </a:fld>
            <a:endParaRPr lang="en-N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4A1B1-8927-533B-FE4C-6451EC8DF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8D3BA-54FC-7C5A-8849-CD081A1F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CC35-5398-2F47-B2E6-3BC881EE8EB6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37251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4C0D37-A4A8-BF47-450C-D57FA6CAF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4CD5-6E5D-C044-86BF-CFE38BB8EACC}" type="datetimeFigureOut">
              <a:rPr lang="en-NP" smtClean="0"/>
              <a:t>03/07/2022</a:t>
            </a:fld>
            <a:endParaRPr lang="en-N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BCA75-5DE7-A51D-19FD-935FEB59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2BEBE-33F8-18D4-C823-BCB5B3A6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CC35-5398-2F47-B2E6-3BC881EE8EB6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658279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E064-54FD-072B-5915-B263F5EBC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6AE4F-C06F-95FC-0119-0E71A5A83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CBBF9-5949-AE93-91D2-4655CDA70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A4154-F5B0-FDF1-22BA-9261C91F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4CD5-6E5D-C044-86BF-CFE38BB8EACC}" type="datetimeFigureOut">
              <a:rPr lang="en-NP" smtClean="0"/>
              <a:t>03/07/2022</a:t>
            </a:fld>
            <a:endParaRPr lang="en-N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CDE25-5095-213C-9E7D-85D26DB9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EDE05-5F0C-F63E-6DFF-D6C38907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CC35-5398-2F47-B2E6-3BC881EE8EB6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47875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F11E7-EEA8-FF07-FF3B-9206182F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4C3D97-48E1-FB24-8D0D-A5D36C949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AF24E-4DB3-D1C6-70B1-0EE934033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5AC01-1D7E-4EAB-B996-5799BD46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4CD5-6E5D-C044-86BF-CFE38BB8EACC}" type="datetimeFigureOut">
              <a:rPr lang="en-NP" smtClean="0"/>
              <a:t>03/07/2022</a:t>
            </a:fld>
            <a:endParaRPr lang="en-N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75102-2AF0-78C1-57FD-67D99E93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76D31-7D79-C3E0-516B-B27466373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CC35-5398-2F47-B2E6-3BC881EE8EB6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98353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065B01-7B39-127E-91E1-662E7D45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FAFD7-8308-C8EB-6BE1-E90A04DE6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BDAAC-722B-E261-AB8C-45E825E16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B4CD5-6E5D-C044-86BF-CFE38BB8EACC}" type="datetimeFigureOut">
              <a:rPr lang="en-NP" smtClean="0"/>
              <a:t>03/07/2022</a:t>
            </a:fld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86F30-9DAF-7174-AC99-BFE208890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268E5-1781-E960-08AB-58CC88D30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4CC35-5398-2F47-B2E6-3BC881EE8EB6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415497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w3schools.com/css/css_boxmodel.asp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w3schools.com/css/css_combinators.as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olors/colors_hsl.asp" TargetMode="External"/><Relationship Id="rId2" Type="http://schemas.openxmlformats.org/officeDocument/2006/relationships/hyperlink" Target="https://www.w3schools.com/colors/colors_rgb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colors/colors_hexadecimal.as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htmlcolorcodes.com/color-picke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w3schools.com/cssref/css_units.as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css3_flexbox.asp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w3schools.com/css/css3_flexbox_container.asp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flexboxfroggy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w3schools.com/css/css_grid.as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w3schools.com/css/css_grid.as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ssgridgarden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JSoEo8JSnc&amp;ab_channel=TraversyMedia" TargetMode="External"/><Relationship Id="rId2" Type="http://schemas.openxmlformats.org/officeDocument/2006/relationships/hyperlink" Target="https://www.youtube.com/watch?v=3YW65K6LcIA&amp;ab_channel=TraversyMedi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w3schools.com/css/css_intro.as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hyperlink" Target="https://www.w3schools.com/css/css_syntax.as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w3schools.com/css/css_howto.as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6D9F-3477-0C67-23A7-70F0747F22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P" dirty="0"/>
              <a:t>CASCADING STYLE SHEET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4D99B-D264-7F45-0404-B47D68B75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50094"/>
            <a:ext cx="9144000" cy="1655762"/>
          </a:xfrm>
        </p:spPr>
        <p:txBody>
          <a:bodyPr/>
          <a:lstStyle/>
          <a:p>
            <a:r>
              <a:rPr lang="en-NP" dirty="0"/>
              <a:t>DAY - 2</a:t>
            </a:r>
          </a:p>
        </p:txBody>
      </p:sp>
    </p:spTree>
    <p:extLst>
      <p:ext uri="{BB962C8B-B14F-4D97-AF65-F5344CB8AC3E}">
        <p14:creationId xmlns:p14="http://schemas.microsoft.com/office/powerpoint/2010/main" val="295464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CSS terminologies and box models</a:t>
            </a:r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B1C5FC6D-40F9-8EBA-FF3F-2F6274668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05478"/>
            <a:ext cx="10515600" cy="379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76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CSS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E5938-5DC0-85A7-8397-59D294582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 selectors are used to select CSS elements such that you can apply styles to it.</a:t>
            </a:r>
          </a:p>
          <a:p>
            <a:r>
              <a:rPr lang="en-US" dirty="0"/>
              <a:t>To select elements by the html tag, you use the name of the tag</a:t>
            </a:r>
          </a:p>
          <a:p>
            <a:r>
              <a:rPr lang="en-US" dirty="0"/>
              <a:t>To select elements by the class attribute, you should use the .</a:t>
            </a:r>
            <a:r>
              <a:rPr lang="en-US" dirty="0" err="1"/>
              <a:t>class_name</a:t>
            </a:r>
            <a:endParaRPr lang="en-US" dirty="0"/>
          </a:p>
          <a:p>
            <a:r>
              <a:rPr lang="en-US" dirty="0"/>
              <a:t>To select elements by the id attribute, you should use the #</a:t>
            </a:r>
            <a:r>
              <a:rPr lang="en-US" dirty="0" err="1"/>
              <a:t>id_name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819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CSS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E5938-5DC0-85A7-8397-59D294582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Lets see the example in action</a:t>
            </a:r>
          </a:p>
          <a:p>
            <a:r>
              <a:rPr lang="en-NP" dirty="0"/>
              <a:t>Lets set the background color</a:t>
            </a:r>
          </a:p>
          <a:p>
            <a:r>
              <a:rPr lang="en-NP" dirty="0"/>
              <a:t>Content between /**/ are called comments and it will not disturb the execution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17EFFB75-8D67-6FE3-3985-0474358A5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186" y="4019106"/>
            <a:ext cx="3512814" cy="28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12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CSS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E5938-5DC0-85A7-8397-59D294582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There are three ways to color elements in CSS</a:t>
            </a:r>
          </a:p>
          <a:p>
            <a:r>
              <a:rPr lang="en-NP" dirty="0"/>
              <a:t>To color selected elements. We use either 3 of the types of coloring</a:t>
            </a:r>
          </a:p>
          <a:p>
            <a:pPr lvl="1"/>
            <a:r>
              <a:rPr lang="en-NP" dirty="0"/>
              <a:t>U</a:t>
            </a:r>
            <a:r>
              <a:rPr lang="en-US" dirty="0"/>
              <a:t>s</a:t>
            </a:r>
            <a:r>
              <a:rPr lang="en-NP" dirty="0"/>
              <a:t>ing RGB: </a:t>
            </a:r>
            <a:r>
              <a:rPr lang="en-NP" dirty="0">
                <a:hlinkClick r:id="rId2"/>
              </a:rPr>
              <a:t>RGB stands for Red-Blue-Green</a:t>
            </a:r>
            <a:r>
              <a:rPr lang="en-NP" dirty="0"/>
              <a:t>. Eg: RGB</a:t>
            </a:r>
          </a:p>
          <a:p>
            <a:pPr lvl="1"/>
            <a:r>
              <a:rPr lang="en-NP" dirty="0"/>
              <a:t>Using HSL: </a:t>
            </a:r>
            <a:r>
              <a:rPr lang="en-NP" dirty="0">
                <a:hlinkClick r:id="rId3"/>
              </a:rPr>
              <a:t>HSL stands for </a:t>
            </a:r>
            <a:r>
              <a:rPr lang="en-US" dirty="0">
                <a:hlinkClick r:id="rId3"/>
              </a:rPr>
              <a:t>Hue-Saturation-Lightness</a:t>
            </a:r>
            <a:endParaRPr lang="en-US" dirty="0"/>
          </a:p>
          <a:p>
            <a:pPr lvl="1"/>
            <a:r>
              <a:rPr lang="en-NP" dirty="0"/>
              <a:t>Using Hex Color Codes: </a:t>
            </a:r>
            <a:r>
              <a:rPr lang="en-NP" dirty="0">
                <a:hlinkClick r:id="rId4"/>
              </a:rPr>
              <a:t>Hexadecimal Color Codes 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573598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CSS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E5938-5DC0-85A7-8397-59D294582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A color can be represented in every single way</a:t>
            </a:r>
          </a:p>
          <a:p>
            <a:r>
              <a:rPr lang="en-NP" dirty="0"/>
              <a:t>Don’t remember color codes. </a:t>
            </a:r>
          </a:p>
          <a:p>
            <a:r>
              <a:rPr lang="en-NP" dirty="0"/>
              <a:t>You can use color picker like shown aside</a:t>
            </a:r>
          </a:p>
          <a:p>
            <a:endParaRPr lang="en-NP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570EBC7F-6A3E-C82A-B501-7F37CD39A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993" y="3574077"/>
            <a:ext cx="5696007" cy="328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91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CSS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E5938-5DC0-85A7-8397-59D294582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In CSS, we can declare height and width with units like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NP" dirty="0">
                <a:solidFill>
                  <a:schemeClr val="accent6"/>
                </a:solidFill>
              </a:rPr>
              <a:t>m</a:t>
            </a:r>
          </a:p>
          <a:p>
            <a:pPr lvl="1"/>
            <a:r>
              <a:rPr lang="en-NP" dirty="0"/>
              <a:t>mm</a:t>
            </a:r>
          </a:p>
          <a:p>
            <a:pPr lvl="1"/>
            <a:r>
              <a:rPr lang="en-US" dirty="0" err="1"/>
              <a:t>pt</a:t>
            </a:r>
            <a:endParaRPr lang="en-NP" dirty="0"/>
          </a:p>
          <a:p>
            <a:pPr lvl="1"/>
            <a:r>
              <a:rPr lang="en-NP" dirty="0"/>
              <a:t>in</a:t>
            </a:r>
          </a:p>
          <a:p>
            <a:pPr lvl="1"/>
            <a:r>
              <a:rPr lang="en-NP" dirty="0"/>
              <a:t>pc</a:t>
            </a:r>
          </a:p>
          <a:p>
            <a:pPr lvl="1"/>
            <a:r>
              <a:rPr lang="en-NP" dirty="0">
                <a:solidFill>
                  <a:schemeClr val="accent6"/>
                </a:solidFill>
              </a:rPr>
              <a:t>px</a:t>
            </a:r>
          </a:p>
          <a:p>
            <a:pPr lvl="1"/>
            <a:r>
              <a:rPr lang="en-NP" dirty="0">
                <a:solidFill>
                  <a:schemeClr val="accent6"/>
                </a:solidFill>
              </a:rPr>
              <a:t>vw</a:t>
            </a:r>
          </a:p>
          <a:p>
            <a:pPr lvl="1"/>
            <a:r>
              <a:rPr lang="en-NP" dirty="0">
                <a:solidFill>
                  <a:schemeClr val="accent6"/>
                </a:solidFill>
              </a:rPr>
              <a:t>vh</a:t>
            </a:r>
          </a:p>
          <a:p>
            <a:pPr lvl="1"/>
            <a:r>
              <a:rPr lang="en-NP" dirty="0"/>
              <a:t>%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C4712AD0-264C-A54B-B457-4562AD2B8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408" y="4911796"/>
            <a:ext cx="7747591" cy="19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Layering with CSS FlexBox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E5938-5DC0-85A7-8397-59D294582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the Flexbox Layout module, there were four layout modes:</a:t>
            </a:r>
          </a:p>
          <a:p>
            <a:pPr lvl="1"/>
            <a:r>
              <a:rPr lang="en-US" dirty="0"/>
              <a:t>Block, for sections in a webpage</a:t>
            </a:r>
          </a:p>
          <a:p>
            <a:pPr lvl="1"/>
            <a:r>
              <a:rPr lang="en-US" dirty="0"/>
              <a:t>Inline, for text</a:t>
            </a:r>
          </a:p>
          <a:p>
            <a:pPr lvl="1"/>
            <a:r>
              <a:rPr lang="en-US" dirty="0"/>
              <a:t>Table, for two-dimensional table data</a:t>
            </a:r>
          </a:p>
          <a:p>
            <a:pPr lvl="1"/>
            <a:r>
              <a:rPr lang="en-US" dirty="0"/>
              <a:t>Positioned, for explicit position of an element</a:t>
            </a:r>
            <a:endParaRPr lang="en-NP" dirty="0"/>
          </a:p>
          <a:p>
            <a:r>
              <a:rPr lang="en-NP" dirty="0"/>
              <a:t>CSS flexbox is a way to layer elements</a:t>
            </a:r>
          </a:p>
          <a:p>
            <a:r>
              <a:rPr lang="en-NP" dirty="0"/>
              <a:t>To use flexbox we have to set </a:t>
            </a:r>
            <a:r>
              <a:rPr lang="en-NP" dirty="0">
                <a:highlight>
                  <a:srgbClr val="FFFF00"/>
                </a:highlight>
              </a:rPr>
              <a:t>display:flex</a:t>
            </a:r>
            <a:r>
              <a:rPr lang="en-NP" dirty="0"/>
              <a:t> for an element</a:t>
            </a:r>
          </a:p>
          <a:p>
            <a:r>
              <a:rPr lang="en-NP" dirty="0"/>
              <a:t>Refrence: </a:t>
            </a:r>
            <a:r>
              <a:rPr lang="en-US" dirty="0">
                <a:hlinkClick r:id="rId2"/>
              </a:rPr>
              <a:t>https://www.w3schools.com/</a:t>
            </a:r>
            <a:r>
              <a:rPr lang="en-US" dirty="0" err="1">
                <a:hlinkClick r:id="rId2"/>
              </a:rPr>
              <a:t>css</a:t>
            </a:r>
            <a:r>
              <a:rPr lang="en-US" dirty="0">
                <a:hlinkClick r:id="rId2"/>
              </a:rPr>
              <a:t>/css3_flexbox.asp</a:t>
            </a:r>
            <a:endParaRPr lang="en-NP" dirty="0"/>
          </a:p>
          <a:p>
            <a:r>
              <a:rPr lang="en-NP" dirty="0"/>
              <a:t>Lets play with flexbox</a:t>
            </a:r>
          </a:p>
        </p:txBody>
      </p:sp>
    </p:spTree>
    <p:extLst>
      <p:ext uri="{BB962C8B-B14F-4D97-AF65-F5344CB8AC3E}">
        <p14:creationId xmlns:p14="http://schemas.microsoft.com/office/powerpoint/2010/main" val="2087763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Properties of a flex element</a:t>
            </a:r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19026406-99FA-CD62-FA28-BFCA06B10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34372"/>
            <a:ext cx="10515600" cy="353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2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Flex Box Game</a:t>
            </a:r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6B58BB6C-BBFB-BDDA-F550-F4F55A63D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7370" y="1814993"/>
            <a:ext cx="92772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21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Grid Layering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ED9E46-A070-176D-82A0-E5749D655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CSS Grid Layout Module offers a grid-based layout system, with rows and columns, making it easier to design web pages without having to use floats and positioning.</a:t>
            </a:r>
            <a:endParaRPr lang="en-NP" dirty="0"/>
          </a:p>
          <a:p>
            <a:endParaRPr lang="en-US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13C123E6-A4AD-1BCA-3FA6-259D1B82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43" y="3517512"/>
            <a:ext cx="9168514" cy="199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76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What is CSS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51155-FAE1-EF39-3AB3-51D21A38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CSS is a language that we use to implement styling in a web site</a:t>
            </a:r>
          </a:p>
          <a:p>
            <a:r>
              <a:rPr lang="en-US" dirty="0"/>
              <a:t>CSS stands for Cascading Style Sheets</a:t>
            </a:r>
          </a:p>
          <a:p>
            <a:r>
              <a:rPr lang="en-US" dirty="0"/>
              <a:t>CSS describes how HTML elements are to be displayed on screen, paper, or in other media</a:t>
            </a:r>
          </a:p>
          <a:p>
            <a:r>
              <a:rPr lang="en-US" dirty="0"/>
              <a:t>CSS saves a lot of work. It can control the layout of multiple web pages all at once</a:t>
            </a:r>
          </a:p>
          <a:p>
            <a:r>
              <a:rPr lang="en-US" dirty="0"/>
              <a:t>External stylesheets are stored in CSS files.</a:t>
            </a:r>
          </a:p>
          <a:p>
            <a:r>
              <a:rPr lang="en-US" dirty="0"/>
              <a:t>Files ends with .</a:t>
            </a:r>
            <a:r>
              <a:rPr lang="en-US" dirty="0" err="1"/>
              <a:t>css</a:t>
            </a:r>
            <a:endParaRPr lang="en-US" dirty="0"/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168865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What is a Grid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ED9E46-A070-176D-82A0-E5749D655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Grid, we can divide our website into rows and columns just like a matrix.</a:t>
            </a:r>
          </a:p>
          <a:p>
            <a:r>
              <a:rPr lang="en-US" dirty="0"/>
              <a:t>We can add elements at the position and layer our website.</a:t>
            </a:r>
          </a:p>
          <a:p>
            <a:r>
              <a:rPr lang="en-US" dirty="0"/>
              <a:t>This is more effective way to layer our website.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B8A9F-A219-0BD5-E704-3C2A6B9D2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210" y="4486940"/>
            <a:ext cx="3030790" cy="237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89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169"/>
            <a:ext cx="10515600" cy="1325563"/>
          </a:xfrm>
        </p:spPr>
        <p:txBody>
          <a:bodyPr>
            <a:normAutofit/>
          </a:bodyPr>
          <a:lstStyle/>
          <a:p>
            <a:r>
              <a:rPr lang="en-NP" sz="2000" dirty="0"/>
              <a:t>Grid Terminolgies</a:t>
            </a:r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B1138A1C-DF0F-F150-51EE-E02D28982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6513" y="578613"/>
            <a:ext cx="10065488" cy="627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13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501"/>
            <a:ext cx="10515600" cy="1325563"/>
          </a:xfrm>
        </p:spPr>
        <p:txBody>
          <a:bodyPr>
            <a:normAutofit/>
          </a:bodyPr>
          <a:lstStyle/>
          <a:p>
            <a:r>
              <a:rPr lang="en-NP" dirty="0"/>
              <a:t>Similarities between Flex and Grid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F3DF2-68D8-13FD-6EF0-A5C2116F0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Some properties from flexbox can be found in grid as well. </a:t>
            </a:r>
          </a:p>
          <a:p>
            <a:r>
              <a:rPr lang="en-NP" dirty="0"/>
              <a:t>The properties that can be found are:</a:t>
            </a:r>
          </a:p>
          <a:p>
            <a:pPr lvl="1"/>
            <a:r>
              <a:rPr lang="en-US" dirty="0"/>
              <a:t>j</a:t>
            </a:r>
            <a:r>
              <a:rPr lang="en-NP" dirty="0"/>
              <a:t>ustify-content</a:t>
            </a:r>
          </a:p>
          <a:p>
            <a:pPr lvl="1"/>
            <a:r>
              <a:rPr lang="en-US" dirty="0"/>
              <a:t>a</a:t>
            </a:r>
            <a:r>
              <a:rPr lang="en-NP" dirty="0"/>
              <a:t>lign-content</a:t>
            </a:r>
          </a:p>
        </p:txBody>
      </p:sp>
    </p:spTree>
    <p:extLst>
      <p:ext uri="{BB962C8B-B14F-4D97-AF65-F5344CB8AC3E}">
        <p14:creationId xmlns:p14="http://schemas.microsoft.com/office/powerpoint/2010/main" val="1552900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501"/>
            <a:ext cx="10515600" cy="1325563"/>
          </a:xfrm>
        </p:spPr>
        <p:txBody>
          <a:bodyPr>
            <a:normAutofit/>
          </a:bodyPr>
          <a:lstStyle/>
          <a:p>
            <a:r>
              <a:rPr lang="en-NP" dirty="0"/>
              <a:t>Learn grid by playing game</a:t>
            </a:r>
          </a:p>
        </p:txBody>
      </p:sp>
      <p:pic>
        <p:nvPicPr>
          <p:cNvPr id="3" name="Content Placeholder 2">
            <a:hlinkClick r:id="rId2"/>
            <a:extLst>
              <a:ext uri="{FF2B5EF4-FFF2-40B4-BE49-F238E27FC236}">
                <a16:creationId xmlns:a16="http://schemas.microsoft.com/office/drawing/2014/main" id="{E0E0E535-BFFB-FE0D-AC7C-352B92206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2502" y="1825625"/>
            <a:ext cx="91669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60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60" y="341133"/>
            <a:ext cx="10515600" cy="1325563"/>
          </a:xfrm>
        </p:spPr>
        <p:txBody>
          <a:bodyPr>
            <a:normAutofit/>
          </a:bodyPr>
          <a:lstStyle/>
          <a:p>
            <a:r>
              <a:rPr lang="en-NP" dirty="0"/>
              <a:t>Resources: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ADA9B6-EDB1-0565-E3E5-5D1746BDF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60" y="1825625"/>
            <a:ext cx="10811540" cy="4351338"/>
          </a:xfrm>
        </p:spPr>
        <p:txBody>
          <a:bodyPr/>
          <a:lstStyle/>
          <a:p>
            <a:pPr marL="0" indent="0">
              <a:buNone/>
            </a:pPr>
            <a:r>
              <a:rPr lang="en-NP" dirty="0"/>
              <a:t>Video Tutorials:</a:t>
            </a:r>
          </a:p>
          <a:p>
            <a:pPr lvl="1"/>
            <a:r>
              <a:rPr lang="en-NP" dirty="0">
                <a:hlinkClick r:id="rId2"/>
              </a:rPr>
              <a:t>Flex box crash course</a:t>
            </a:r>
            <a:endParaRPr lang="en-NP" dirty="0"/>
          </a:p>
          <a:p>
            <a:pPr lvl="1"/>
            <a:r>
              <a:rPr lang="en-US" dirty="0">
                <a:hlinkClick r:id="rId3"/>
              </a:rPr>
              <a:t>https://www.youtube.com/watch?v=JJSoEo8JSnc&amp;ab_channel=TraversyMedia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60" y="341133"/>
            <a:ext cx="10515600" cy="1325563"/>
          </a:xfrm>
        </p:spPr>
        <p:txBody>
          <a:bodyPr>
            <a:normAutofit/>
          </a:bodyPr>
          <a:lstStyle/>
          <a:p>
            <a:r>
              <a:rPr lang="en-NP" dirty="0"/>
              <a:t>End of day 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ADA9B6-EDB1-0565-E3E5-5D1746BDF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60" y="1825625"/>
            <a:ext cx="108115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Assignment:</a:t>
            </a:r>
          </a:p>
          <a:p>
            <a:pPr marL="0" indent="0">
              <a:buNone/>
            </a:pPr>
            <a:r>
              <a:rPr lang="en-US" dirty="0"/>
              <a:t>Make a portfolio website about yourself using flexbox or grid:</a:t>
            </a:r>
          </a:p>
          <a:p>
            <a:r>
              <a:rPr lang="en-US" dirty="0"/>
              <a:t>Add your </a:t>
            </a:r>
          </a:p>
          <a:p>
            <a:r>
              <a:rPr lang="en-US" dirty="0"/>
              <a:t>Education</a:t>
            </a:r>
          </a:p>
          <a:p>
            <a:r>
              <a:rPr lang="en-US" dirty="0"/>
              <a:t>work experiences</a:t>
            </a:r>
          </a:p>
          <a:p>
            <a:r>
              <a:rPr lang="en-US" dirty="0"/>
              <a:t>contact info</a:t>
            </a:r>
          </a:p>
          <a:p>
            <a:r>
              <a:rPr lang="en-US" dirty="0"/>
              <a:t>Contact me form</a:t>
            </a:r>
          </a:p>
        </p:txBody>
      </p:sp>
    </p:spTree>
    <p:extLst>
      <p:ext uri="{BB962C8B-B14F-4D97-AF65-F5344CB8AC3E}">
        <p14:creationId xmlns:p14="http://schemas.microsoft.com/office/powerpoint/2010/main" val="2562198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Lets test CSS</a:t>
            </a:r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74185D1D-1007-BFF9-A4F0-1B19604EA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2340" y="1825625"/>
            <a:ext cx="78873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25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Agenda Today: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BABBE5-EABD-142D-A125-F0FBE0BC7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NP" dirty="0"/>
              <a:t>What is class and id in html</a:t>
            </a:r>
          </a:p>
          <a:p>
            <a:pPr marL="514350" indent="-514350">
              <a:buFont typeface="+mj-lt"/>
              <a:buAutoNum type="arabicPeriod"/>
            </a:pPr>
            <a:r>
              <a:rPr lang="en-NP" dirty="0"/>
              <a:t>Basic Structure of CSS </a:t>
            </a:r>
          </a:p>
          <a:p>
            <a:pPr marL="514350" indent="-514350">
              <a:buFont typeface="+mj-lt"/>
              <a:buAutoNum type="arabicPeriod"/>
            </a:pPr>
            <a:r>
              <a:rPr lang="en-NP" dirty="0"/>
              <a:t>Inline and external CSS</a:t>
            </a:r>
          </a:p>
          <a:p>
            <a:pPr marL="514350" indent="-514350">
              <a:buFont typeface="+mj-lt"/>
              <a:buAutoNum type="arabicPeriod"/>
            </a:pPr>
            <a:r>
              <a:rPr lang="en-NP" dirty="0"/>
              <a:t>CSS terminolgies and box model</a:t>
            </a:r>
          </a:p>
          <a:p>
            <a:pPr marL="514350" indent="-514350">
              <a:buFont typeface="+mj-lt"/>
              <a:buAutoNum type="arabicPeriod"/>
            </a:pPr>
            <a:r>
              <a:rPr lang="en-NP" dirty="0"/>
              <a:t>CSS selectors</a:t>
            </a:r>
          </a:p>
          <a:p>
            <a:pPr marL="514350" indent="-514350">
              <a:buFont typeface="+mj-lt"/>
              <a:buAutoNum type="arabicPeriod"/>
            </a:pPr>
            <a:r>
              <a:rPr lang="en-NP" dirty="0"/>
              <a:t>Colors in CSS</a:t>
            </a:r>
          </a:p>
          <a:p>
            <a:pPr marL="514350" indent="-514350">
              <a:buFont typeface="+mj-lt"/>
              <a:buAutoNum type="arabicPeriod"/>
            </a:pPr>
            <a:r>
              <a:rPr lang="en-NP" dirty="0"/>
              <a:t>Units in CSS</a:t>
            </a:r>
          </a:p>
          <a:p>
            <a:pPr marL="514350" indent="-514350">
              <a:buFont typeface="+mj-lt"/>
              <a:buAutoNum type="arabicPeriod"/>
            </a:pPr>
            <a:r>
              <a:rPr lang="en-NP" dirty="0"/>
              <a:t>CSS layering with flexbox and Grid</a:t>
            </a:r>
          </a:p>
        </p:txBody>
      </p:sp>
    </p:spTree>
    <p:extLst>
      <p:ext uri="{BB962C8B-B14F-4D97-AF65-F5344CB8AC3E}">
        <p14:creationId xmlns:p14="http://schemas.microsoft.com/office/powerpoint/2010/main" val="64986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Class and ID in HTML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BABBE5-EABD-142D-A125-F0FBE0BC7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P" dirty="0"/>
              <a:t>Class in HTML is used to group many HTML elements under a same name.</a:t>
            </a:r>
          </a:p>
          <a:p>
            <a:r>
              <a:rPr lang="en-NP" dirty="0"/>
              <a:t>ID in HTML is used to uniquely identify HTML element with a name.</a:t>
            </a:r>
          </a:p>
          <a:p>
            <a:r>
              <a:rPr lang="en-US" dirty="0"/>
              <a:t>T</a:t>
            </a:r>
            <a:r>
              <a:rPr lang="en-NP" dirty="0"/>
              <a:t>o assign a class to any html element, we write it the following way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2FF7A-B94E-7E4F-CB8D-578FEEAA6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294" y="4359348"/>
            <a:ext cx="6693537" cy="130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9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Basic Structure of CSS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BABBE5-EABD-142D-A125-F0FBE0BC7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NP" dirty="0"/>
              <a:t>CSS follows the following syntax/format</a:t>
            </a:r>
          </a:p>
          <a:p>
            <a:r>
              <a:rPr lang="en-NP" dirty="0"/>
              <a:t>There are 3 sectors in the syntax. They are:</a:t>
            </a:r>
          </a:p>
          <a:p>
            <a:pPr lvl="1"/>
            <a:r>
              <a:rPr lang="en-US" dirty="0"/>
              <a:t>s</a:t>
            </a:r>
            <a:r>
              <a:rPr lang="en-NP" dirty="0"/>
              <a:t>electors: h1</a:t>
            </a:r>
          </a:p>
          <a:p>
            <a:pPr lvl="1"/>
            <a:r>
              <a:rPr lang="en-NP" dirty="0"/>
              <a:t>Decleration Section:</a:t>
            </a:r>
          </a:p>
          <a:p>
            <a:pPr lvl="2"/>
            <a:r>
              <a:rPr lang="en-NP" dirty="0"/>
              <a:t>Key: color, font-size</a:t>
            </a:r>
          </a:p>
          <a:p>
            <a:pPr lvl="2"/>
            <a:r>
              <a:rPr lang="en-NP" dirty="0"/>
              <a:t>Value: blue, 12px</a:t>
            </a:r>
          </a:p>
          <a:p>
            <a:r>
              <a:rPr lang="en-US" dirty="0"/>
              <a:t>The selector points to the HTML element you want to style.</a:t>
            </a:r>
          </a:p>
          <a:p>
            <a:r>
              <a:rPr lang="en-US" dirty="0"/>
              <a:t>The declaration block contains one or more declarations separated by semicolons.</a:t>
            </a:r>
          </a:p>
          <a:p>
            <a:r>
              <a:rPr lang="en-US" dirty="0"/>
              <a:t>Each declaration includes a CSS property name and a value, separated by a colon.</a:t>
            </a:r>
          </a:p>
          <a:p>
            <a:r>
              <a:rPr lang="en-US" dirty="0"/>
              <a:t>Multiple CSS declarations are separated with semicolons, and declaration blocks are surrounded by curly braces.</a:t>
            </a:r>
          </a:p>
          <a:p>
            <a:pPr marL="0" indent="0">
              <a:buNone/>
            </a:pPr>
            <a:endParaRPr lang="en-NP" dirty="0"/>
          </a:p>
          <a:p>
            <a:endParaRPr lang="en-NP" dirty="0"/>
          </a:p>
        </p:txBody>
      </p:sp>
      <p:pic>
        <p:nvPicPr>
          <p:cNvPr id="1028" name="Picture 4" descr="CSS Syntax">
            <a:hlinkClick r:id="rId2"/>
            <a:extLst>
              <a:ext uri="{FF2B5EF4-FFF2-40B4-BE49-F238E27FC236}">
                <a16:creationId xmlns:a16="http://schemas.microsoft.com/office/drawing/2014/main" id="{922D1610-6450-4602-14EF-C3DB298D4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16" y="5925600"/>
            <a:ext cx="4458284" cy="9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234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Basic Structure of CSS Continued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67A8B85-CA14-CF78-9DFA-9F37605447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29" r="47122"/>
          <a:stretch/>
        </p:blipFill>
        <p:spPr bwMode="auto">
          <a:xfrm>
            <a:off x="8434978" y="3855501"/>
            <a:ext cx="3757022" cy="300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203444-E5A2-A568-19B5-94F0B8532163}"/>
              </a:ext>
            </a:extLst>
          </p:cNvPr>
          <p:cNvSpPr txBox="1"/>
          <p:nvPr/>
        </p:nvSpPr>
        <p:spPr>
          <a:xfrm>
            <a:off x="935666" y="1506021"/>
            <a:ext cx="10930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P" sz="2400" dirty="0"/>
              <a:t>Let’s see an example of real world 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P" sz="2400" dirty="0"/>
              <a:t>This is an example of CSS from one of the sites.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P" sz="2400" dirty="0"/>
              <a:t>Lets analyze it.</a:t>
            </a:r>
          </a:p>
        </p:txBody>
      </p:sp>
    </p:spTree>
    <p:extLst>
      <p:ext uri="{BB962C8B-B14F-4D97-AF65-F5344CB8AC3E}">
        <p14:creationId xmlns:p14="http://schemas.microsoft.com/office/powerpoint/2010/main" val="2036948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Lets link CSS into our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E5938-5DC0-85A7-8397-59D294582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926"/>
            <a:ext cx="10515600" cy="4699037"/>
          </a:xfrm>
        </p:spPr>
        <p:txBody>
          <a:bodyPr/>
          <a:lstStyle/>
          <a:p>
            <a:r>
              <a:rPr lang="en-NP" dirty="0"/>
              <a:t>CSS can be written in three ways.</a:t>
            </a:r>
          </a:p>
          <a:p>
            <a:r>
              <a:rPr lang="en-NP" dirty="0"/>
              <a:t>CSS can be written inline, internal or using external CSS.</a:t>
            </a:r>
          </a:p>
          <a:p>
            <a:r>
              <a:rPr lang="en-NP" dirty="0"/>
              <a:t>Inline CSS are written inside a html element using style attribute [ </a:t>
            </a:r>
            <a:r>
              <a:rPr lang="en-NP" dirty="0">
                <a:solidFill>
                  <a:srgbClr val="C00000"/>
                </a:solidFill>
              </a:rPr>
              <a:t>Not Recommended</a:t>
            </a:r>
            <a:r>
              <a:rPr lang="en-NP" dirty="0"/>
              <a:t> ]</a:t>
            </a:r>
          </a:p>
          <a:p>
            <a:r>
              <a:rPr lang="en-NP" dirty="0"/>
              <a:t>Internal CSS are written inside of head tag with another tag called “</a:t>
            </a:r>
            <a:r>
              <a:rPr lang="en-NP" i="1" dirty="0"/>
              <a:t>style tag” </a:t>
            </a:r>
            <a:r>
              <a:rPr lang="en-NP" dirty="0"/>
              <a:t>[ </a:t>
            </a:r>
            <a:r>
              <a:rPr lang="en-NP" dirty="0">
                <a:solidFill>
                  <a:srgbClr val="C00000"/>
                </a:solidFill>
              </a:rPr>
              <a:t>Not Recommended </a:t>
            </a:r>
            <a:r>
              <a:rPr lang="en-NP" dirty="0"/>
              <a:t>]</a:t>
            </a:r>
            <a:endParaRPr lang="en-NP" i="1" dirty="0"/>
          </a:p>
          <a:p>
            <a:r>
              <a:rPr lang="en-NP" dirty="0"/>
              <a:t>External CSS are written in a sep</a:t>
            </a:r>
            <a:r>
              <a:rPr lang="en-US" dirty="0"/>
              <a:t>a</a:t>
            </a:r>
            <a:r>
              <a:rPr lang="en-NP" dirty="0"/>
              <a:t>rate file ending with .css file and are linked into a HTML file using style tag. [ </a:t>
            </a:r>
            <a:r>
              <a:rPr lang="en-NP" dirty="0">
                <a:solidFill>
                  <a:schemeClr val="accent6"/>
                </a:solidFill>
              </a:rPr>
              <a:t>Recommended</a:t>
            </a:r>
            <a:r>
              <a:rPr lang="en-NP" dirty="0"/>
              <a:t> ]</a:t>
            </a:r>
          </a:p>
          <a:p>
            <a:r>
              <a:rPr lang="en-NP" dirty="0"/>
              <a:t>Lets play with CSS and add basic styles in our website.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5B5C225B-AE01-8608-0413-0152AD1BD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673" y="5389826"/>
            <a:ext cx="3234957" cy="146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7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3-E6A8-55D6-C063-37C0BDE0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CSS terminologies and box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E5938-5DC0-85A7-8397-59D294582B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NP" dirty="0"/>
              <a:t>argins</a:t>
            </a:r>
          </a:p>
          <a:p>
            <a:r>
              <a:rPr lang="en-NP" dirty="0"/>
              <a:t>Padding</a:t>
            </a:r>
          </a:p>
          <a:p>
            <a:r>
              <a:rPr lang="en-NP" dirty="0"/>
              <a:t>Borders</a:t>
            </a:r>
          </a:p>
          <a:p>
            <a:r>
              <a:rPr lang="en-NP" dirty="0"/>
              <a:t>Display</a:t>
            </a:r>
          </a:p>
          <a:p>
            <a:r>
              <a:rPr lang="en-NP" dirty="0"/>
              <a:t>Colors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CDCDD5-104E-A217-30E4-885CFB908F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NP" dirty="0"/>
              <a:t>Height</a:t>
            </a:r>
          </a:p>
          <a:p>
            <a:r>
              <a:rPr lang="en-NP" dirty="0"/>
              <a:t>Width</a:t>
            </a:r>
          </a:p>
          <a:p>
            <a:r>
              <a:rPr lang="en-NP" dirty="0"/>
              <a:t>Z-Index</a:t>
            </a:r>
          </a:p>
          <a:p>
            <a:r>
              <a:rPr lang="en-NP" dirty="0"/>
              <a:t>Position</a:t>
            </a:r>
          </a:p>
          <a:p>
            <a:r>
              <a:rPr lang="en-NP" dirty="0"/>
              <a:t>Opacity</a:t>
            </a:r>
          </a:p>
          <a:p>
            <a:endParaRPr lang="en-NP" dirty="0"/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786049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3BBB37B80B554497344E65027AAD71" ma:contentTypeVersion="4" ma:contentTypeDescription="Create a new document." ma:contentTypeScope="" ma:versionID="f721273817932145974f10e98d86acdf">
  <xsd:schema xmlns:xsd="http://www.w3.org/2001/XMLSchema" xmlns:xs="http://www.w3.org/2001/XMLSchema" xmlns:p="http://schemas.microsoft.com/office/2006/metadata/properties" xmlns:ns2="d6113e63-176b-475d-a76f-fdd468638e6c" targetNamespace="http://schemas.microsoft.com/office/2006/metadata/properties" ma:root="true" ma:fieldsID="e65dc0f414088c694216a9fe20fb0113" ns2:_="">
    <xsd:import namespace="d6113e63-176b-475d-a76f-fdd468638e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13e63-176b-475d-a76f-fdd468638e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76A873-20DC-4C84-B1F5-811196C42A42}"/>
</file>

<file path=customXml/itemProps2.xml><?xml version="1.0" encoding="utf-8"?>
<ds:datastoreItem xmlns:ds="http://schemas.openxmlformats.org/officeDocument/2006/customXml" ds:itemID="{FAB27DC8-D233-4E0D-91D0-4C67333EBA6E}"/>
</file>

<file path=customXml/itemProps3.xml><?xml version="1.0" encoding="utf-8"?>
<ds:datastoreItem xmlns:ds="http://schemas.openxmlformats.org/officeDocument/2006/customXml" ds:itemID="{77B8F787-7618-4151-BB68-1F2FBF0AA105}"/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869</Words>
  <Application>Microsoft Macintosh PowerPoint</Application>
  <PresentationFormat>Widescreen</PresentationFormat>
  <Paragraphs>124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CASCADING STYLE SHEET</vt:lpstr>
      <vt:lpstr>What is CSS ?</vt:lpstr>
      <vt:lpstr>Lets test CSS</vt:lpstr>
      <vt:lpstr>Agenda Today:</vt:lpstr>
      <vt:lpstr>Class and ID in HTML</vt:lpstr>
      <vt:lpstr>Basic Structure of CSS</vt:lpstr>
      <vt:lpstr>Basic Structure of CSS Continued</vt:lpstr>
      <vt:lpstr>Lets link CSS into our site</vt:lpstr>
      <vt:lpstr>CSS terminologies and box models</vt:lpstr>
      <vt:lpstr>CSS terminologies and box models</vt:lpstr>
      <vt:lpstr>CSS selectors</vt:lpstr>
      <vt:lpstr>CSS selectors</vt:lpstr>
      <vt:lpstr>CSS colors</vt:lpstr>
      <vt:lpstr>CSS colors</vt:lpstr>
      <vt:lpstr>CSS units</vt:lpstr>
      <vt:lpstr>Layering with CSS FlexBox</vt:lpstr>
      <vt:lpstr>Properties of a flex element</vt:lpstr>
      <vt:lpstr>Flex Box Game</vt:lpstr>
      <vt:lpstr>Grid Layering</vt:lpstr>
      <vt:lpstr>What is a Grid</vt:lpstr>
      <vt:lpstr>Grid Terminolgies</vt:lpstr>
      <vt:lpstr>Similarities between Flex and Grid</vt:lpstr>
      <vt:lpstr>Learn grid by playing game</vt:lpstr>
      <vt:lpstr>Resources:</vt:lpstr>
      <vt:lpstr>End of day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CASCADING STYLE SHEET</dc:title>
  <dc:creator>Microsoft Office User</dc:creator>
  <cp:lastModifiedBy>Microsoft Office User</cp:lastModifiedBy>
  <cp:revision>2</cp:revision>
  <dcterms:created xsi:type="dcterms:W3CDTF">2022-07-03T03:46:48Z</dcterms:created>
  <dcterms:modified xsi:type="dcterms:W3CDTF">2022-07-03T08:33:28Z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0x010100253BBB37B80B554497344E65027AAD71</vt:lpwstr>
  </property>
</Properties>
</file>